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15"/>
    <p:sldId id="257" r:id="rId16"/>
    <p:sldId id="258" r:id="rId17"/>
    <p:sldId id="259" r:id="rId18"/>
    <p:sldId id="260" r:id="rId19"/>
  </p:sldIdLst>
  <p:sldSz cx="18288000" cy="10287000"/>
  <p:notesSz cx="6858000" cy="9144000"/>
  <p:embeddedFontLst>
    <p:embeddedFont>
      <p:font typeface="Playfair Display Black" charset="1" panose="00000A00000000000000"/>
      <p:regular r:id="rId6"/>
    </p:embeddedFont>
    <p:embeddedFont>
      <p:font typeface="Playfair Display Black Italics" charset="1" panose="00000A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Bukhari Script" charset="1" panose="00000500000000000000"/>
      <p:regular r:id="rId12"/>
    </p:embeddedFont>
    <p:embeddedFont>
      <p:font typeface="Carelia" charset="1" panose="00000500000000000000"/>
      <p:regular r:id="rId13"/>
    </p:embeddedFont>
    <p:embeddedFont>
      <p:font typeface="Carelia Italics" charset="1" panose="000005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Hello Everyone, </a:t>
            </a:r>
          </a:p>
          <a:p>
            <a:r>
              <a:rPr lang="en-US"/>
              <a:t/>
            </a:r>
          </a:p>
          <a:p>
            <a:r>
              <a:rPr lang="en-US"/>
              <a:t>my name is Maham Afzal </a:t>
            </a:r>
          </a:p>
          <a:p>
            <a:r>
              <a:rPr lang="en-US"/>
              <a:t/>
            </a:r>
          </a:p>
          <a:p>
            <a:r>
              <a:rPr lang="en-US"/>
              <a:t>My team includes Tue, Mirta and Oz.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decided to create a dashboard that visualizes</a:t>
            </a:r>
          </a:p>
          <a:p>
            <a:r>
              <a:rPr lang="en-US"/>
              <a:t>and provides data and analysis on Canada’s international assistance over the years, as well as the top recipients of Canadian foreign aid.</a:t>
            </a:r>
          </a:p>
          <a:p>
            <a:r>
              <a:rPr lang="en-US"/>
              <a:t/>
            </a:r>
          </a:p>
          <a:p>
            <a:r>
              <a:rPr lang="en-US"/>
              <a:t>This was an interesting topic for us because our last topic we analysed the world happiness report which showed what different factors lead to a nations happiness. </a:t>
            </a:r>
          </a:p>
          <a:p>
            <a:r>
              <a:rPr lang="en-US"/>
              <a:t/>
            </a:r>
          </a:p>
          <a:p>
            <a:r>
              <a:rPr lang="en-US"/>
              <a:t>this was an interesting segway because we got to include that data as well as bring in more data sets that analyzed HDI , democracy index, and foreign aid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have merged these datasets, where possible, to give a coherent time series for the reporting above.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largest recipient in 2021 was Afghanistan (CAD$178 million), followed by Ethiopia (CAD$140 million), Lebanon (CAD$123million), South Sudan (CAD$115 million), and Mali (CAD$109 million).</a:t>
            </a:r>
          </a:p>
          <a:p>
            <a:r>
              <a:rPr lang="en-US"/>
              <a:t/>
            </a:r>
          </a:p>
          <a:p>
            <a:r>
              <a:rPr lang="en-US"/>
              <a:t>African countries received the largest regional share of Canada’s international assistance at 33.3%, followed by Asia &amp; Middle East(22.0%), the Americas (12.9%), Europe (1.9%), and Oceania (1.1%).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is also an interesting visualization that shows where the total international assistance has went , as you can see , half the assistant has gone towards africa</a:t>
            </a:r>
          </a:p>
          <a:p>
            <a:r>
              <a:rPr lang="en-US"/>
              <a:t/>
            </a:r>
          </a:p>
          <a:p>
            <a:r>
              <a:rPr lang="en-US"/>
              <a:t>Mirta will now go live and show our dashboard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png" Type="http://schemas.openxmlformats.org/officeDocument/2006/relationships/image"/><Relationship Id="rId12" Target="../media/image10.pn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jpeg" Type="http://schemas.openxmlformats.org/officeDocument/2006/relationships/image"/><Relationship Id="rId5" Target="../media/image3.png" Type="http://schemas.openxmlformats.org/officeDocument/2006/relationships/image"/><Relationship Id="rId6" Target="../media/image4.jpeg" Type="http://schemas.openxmlformats.org/officeDocument/2006/relationships/image"/><Relationship Id="rId7" Target="../media/image5.jpe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21875" r="0" b="2187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275401">
            <a:off x="3222365" y="963515"/>
            <a:ext cx="12070546" cy="8359971"/>
            <a:chOff x="0" y="0"/>
            <a:chExt cx="3429000" cy="23749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2183834">
            <a:off x="2786027" y="2157359"/>
            <a:ext cx="9169826" cy="6350954"/>
            <a:chOff x="0" y="0"/>
            <a:chExt cx="3429000" cy="237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0800" y="76200"/>
              <a:ext cx="3340100" cy="2235200"/>
            </a:xfrm>
            <a:custGeom>
              <a:avLst/>
              <a:gdLst/>
              <a:ahLst/>
              <a:cxnLst/>
              <a:rect r="r" b="b" t="t" l="l"/>
              <a:pathLst>
                <a:path h="2235200" w="33401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6"/>
              <a:stretch>
                <a:fillRect l="0" t="-278" r="0" b="-278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429000" cy="2374900"/>
            </a:xfrm>
            <a:custGeom>
              <a:avLst/>
              <a:gdLst/>
              <a:ahLst/>
              <a:cxnLst/>
              <a:rect r="r" b="b" t="t" l="l"/>
              <a:pathLst>
                <a:path h="2374900" w="34290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5"/>
              <a:stretch>
                <a:fillRect l="-2902" t="-10996" r="-2492" b="-11124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-10101156">
            <a:off x="10789186" y="1079477"/>
            <a:ext cx="4921956" cy="7315995"/>
            <a:chOff x="0" y="0"/>
            <a:chExt cx="3175000" cy="4719320"/>
          </a:xfrm>
        </p:grpSpPr>
        <p:sp>
          <p:nvSpPr>
            <p:cNvPr name="Freeform 10" id="10"/>
            <p:cNvSpPr/>
            <p:nvPr/>
          </p:nvSpPr>
          <p:spPr>
            <a:xfrm flipH="true" flipV="true" rot="0">
              <a:off x="39511" y="33584"/>
              <a:ext cx="3154680" cy="4697730"/>
            </a:xfrm>
            <a:custGeom>
              <a:avLst/>
              <a:gdLst/>
              <a:ahLst/>
              <a:cxnLst/>
              <a:rect r="r" b="b" t="t" l="l"/>
              <a:pathLst>
                <a:path h="4697730" w="3154680">
                  <a:moveTo>
                    <a:pt x="0" y="0"/>
                  </a:moveTo>
                  <a:lnTo>
                    <a:pt x="2938780" y="0"/>
                  </a:lnTo>
                  <a:cubicBezTo>
                    <a:pt x="2938780" y="0"/>
                    <a:pt x="2938780" y="43180"/>
                    <a:pt x="2960370" y="86360"/>
                  </a:cubicBezTo>
                  <a:cubicBezTo>
                    <a:pt x="2981960" y="129540"/>
                    <a:pt x="2981960" y="236220"/>
                    <a:pt x="2981960" y="279400"/>
                  </a:cubicBezTo>
                  <a:cubicBezTo>
                    <a:pt x="2981960" y="322580"/>
                    <a:pt x="3068320" y="450850"/>
                    <a:pt x="3068320" y="450850"/>
                  </a:cubicBezTo>
                  <a:cubicBezTo>
                    <a:pt x="3154680" y="579120"/>
                    <a:pt x="3133090" y="730250"/>
                    <a:pt x="3133090" y="772160"/>
                  </a:cubicBezTo>
                  <a:cubicBezTo>
                    <a:pt x="3133090" y="815340"/>
                    <a:pt x="3111500" y="878840"/>
                    <a:pt x="3068320" y="943610"/>
                  </a:cubicBezTo>
                  <a:cubicBezTo>
                    <a:pt x="3025140" y="1008380"/>
                    <a:pt x="3025140" y="1179830"/>
                    <a:pt x="3025140" y="1179830"/>
                  </a:cubicBezTo>
                  <a:lnTo>
                    <a:pt x="3025140" y="1308100"/>
                  </a:lnTo>
                  <a:lnTo>
                    <a:pt x="3025140" y="1436370"/>
                  </a:lnTo>
                  <a:lnTo>
                    <a:pt x="2981960" y="1564641"/>
                  </a:lnTo>
                  <a:lnTo>
                    <a:pt x="3003550" y="1692911"/>
                  </a:lnTo>
                  <a:cubicBezTo>
                    <a:pt x="3003550" y="1692911"/>
                    <a:pt x="3025140" y="1779271"/>
                    <a:pt x="3003550" y="1821181"/>
                  </a:cubicBezTo>
                  <a:cubicBezTo>
                    <a:pt x="2981960" y="1864361"/>
                    <a:pt x="3003550" y="1842771"/>
                    <a:pt x="3003550" y="1864361"/>
                  </a:cubicBezTo>
                  <a:cubicBezTo>
                    <a:pt x="3003550" y="1885951"/>
                    <a:pt x="3003550" y="1929131"/>
                    <a:pt x="3003550" y="1929131"/>
                  </a:cubicBezTo>
                  <a:lnTo>
                    <a:pt x="3003550" y="2166620"/>
                  </a:lnTo>
                  <a:lnTo>
                    <a:pt x="2917190" y="2381250"/>
                  </a:lnTo>
                  <a:lnTo>
                    <a:pt x="2895600" y="2702560"/>
                  </a:lnTo>
                  <a:lnTo>
                    <a:pt x="2852420" y="2960370"/>
                  </a:lnTo>
                  <a:cubicBezTo>
                    <a:pt x="2852420" y="2960370"/>
                    <a:pt x="2852420" y="3281681"/>
                    <a:pt x="2852420" y="3303270"/>
                  </a:cubicBezTo>
                  <a:cubicBezTo>
                    <a:pt x="2852420" y="3324860"/>
                    <a:pt x="2852420" y="3474720"/>
                    <a:pt x="2874010" y="3517901"/>
                  </a:cubicBezTo>
                  <a:cubicBezTo>
                    <a:pt x="2895600" y="3561081"/>
                    <a:pt x="2767330" y="3903981"/>
                    <a:pt x="2767330" y="3903981"/>
                  </a:cubicBezTo>
                  <a:lnTo>
                    <a:pt x="2702560" y="4140201"/>
                  </a:lnTo>
                  <a:cubicBezTo>
                    <a:pt x="2702560" y="4140201"/>
                    <a:pt x="2702560" y="4439921"/>
                    <a:pt x="2680970" y="4504691"/>
                  </a:cubicBezTo>
                  <a:cubicBezTo>
                    <a:pt x="2659380" y="4569461"/>
                    <a:pt x="2594610" y="4611371"/>
                    <a:pt x="2594610" y="4611371"/>
                  </a:cubicBezTo>
                  <a:cubicBezTo>
                    <a:pt x="2594610" y="4611371"/>
                    <a:pt x="2529840" y="4632961"/>
                    <a:pt x="2529840" y="4632961"/>
                  </a:cubicBezTo>
                  <a:cubicBezTo>
                    <a:pt x="2486660" y="4676141"/>
                    <a:pt x="2423160" y="4676141"/>
                    <a:pt x="2423160" y="4676141"/>
                  </a:cubicBezTo>
                  <a:cubicBezTo>
                    <a:pt x="2423160" y="4676141"/>
                    <a:pt x="2273300" y="4697731"/>
                    <a:pt x="2230120" y="4676141"/>
                  </a:cubicBezTo>
                  <a:cubicBezTo>
                    <a:pt x="2186940" y="4654551"/>
                    <a:pt x="2015490" y="4654551"/>
                    <a:pt x="2015490" y="4654551"/>
                  </a:cubicBezTo>
                  <a:cubicBezTo>
                    <a:pt x="1950720" y="4697731"/>
                    <a:pt x="1822450" y="4632961"/>
                    <a:pt x="1822450" y="4632961"/>
                  </a:cubicBezTo>
                  <a:lnTo>
                    <a:pt x="1629410" y="4611371"/>
                  </a:lnTo>
                  <a:cubicBezTo>
                    <a:pt x="1543050" y="4654551"/>
                    <a:pt x="1436370" y="4632961"/>
                    <a:pt x="1436370" y="4632961"/>
                  </a:cubicBezTo>
                  <a:cubicBezTo>
                    <a:pt x="1436370" y="4632961"/>
                    <a:pt x="1329690" y="4632961"/>
                    <a:pt x="1286510" y="4611371"/>
                  </a:cubicBezTo>
                  <a:cubicBezTo>
                    <a:pt x="1243330" y="4589781"/>
                    <a:pt x="1158240" y="4611371"/>
                    <a:pt x="1158240" y="4611371"/>
                  </a:cubicBezTo>
                  <a:lnTo>
                    <a:pt x="1115060" y="4589781"/>
                  </a:lnTo>
                  <a:cubicBezTo>
                    <a:pt x="1071880" y="4611371"/>
                    <a:pt x="1028700" y="4589781"/>
                    <a:pt x="1028700" y="4589781"/>
                  </a:cubicBezTo>
                  <a:cubicBezTo>
                    <a:pt x="985520" y="4546601"/>
                    <a:pt x="835660" y="4546601"/>
                    <a:pt x="835660" y="4546601"/>
                  </a:cubicBezTo>
                  <a:lnTo>
                    <a:pt x="707390" y="4525011"/>
                  </a:lnTo>
                  <a:cubicBezTo>
                    <a:pt x="664210" y="4503421"/>
                    <a:pt x="557530" y="4525011"/>
                    <a:pt x="557530" y="4525011"/>
                  </a:cubicBezTo>
                  <a:cubicBezTo>
                    <a:pt x="557530" y="4525011"/>
                    <a:pt x="386080" y="4568191"/>
                    <a:pt x="299720" y="4568191"/>
                  </a:cubicBezTo>
                  <a:cubicBezTo>
                    <a:pt x="213360" y="4568191"/>
                    <a:pt x="0" y="4525011"/>
                    <a:pt x="0" y="4525011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13593" t="0" r="-23755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5000" cy="4719320"/>
            </a:xfrm>
            <a:custGeom>
              <a:avLst/>
              <a:gdLst/>
              <a:ahLst/>
              <a:cxnLst/>
              <a:rect r="r" b="b" t="t" l="l"/>
              <a:pathLst>
                <a:path h="4719320" w="3175000">
                  <a:moveTo>
                    <a:pt x="3175000" y="4719320"/>
                  </a:moveTo>
                  <a:lnTo>
                    <a:pt x="0" y="4719320"/>
                  </a:lnTo>
                  <a:lnTo>
                    <a:pt x="0" y="0"/>
                  </a:lnTo>
                  <a:lnTo>
                    <a:pt x="3175000" y="0"/>
                  </a:lnTo>
                  <a:lnTo>
                    <a:pt x="3175000" y="4719320"/>
                  </a:lnTo>
                  <a:close/>
                </a:path>
              </a:pathLst>
            </a:custGeom>
            <a:blipFill>
              <a:blip r:embed="rId8"/>
              <a:stretch>
                <a:fillRect l="-4322" t="-3535" r="-51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296991">
            <a:off x="3055702" y="1435689"/>
            <a:ext cx="12128005" cy="7794293"/>
          </a:xfrm>
          <a:custGeom>
            <a:avLst/>
            <a:gdLst/>
            <a:ahLst/>
            <a:cxnLst/>
            <a:rect r="r" b="b" t="t" l="l"/>
            <a:pathLst>
              <a:path h="7794293" w="12128005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00000">
            <a:off x="-3021635" y="2042349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569674">
            <a:off x="-2435523" y="-1078537"/>
            <a:ext cx="3944942" cy="3875906"/>
          </a:xfrm>
          <a:custGeom>
            <a:avLst/>
            <a:gdLst/>
            <a:ahLst/>
            <a:cxnLst/>
            <a:rect r="r" b="b" t="t" l="l"/>
            <a:pathLst>
              <a:path h="3875906" w="3944942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025603">
            <a:off x="-1458512" y="7218919"/>
            <a:ext cx="4019186" cy="6136162"/>
          </a:xfrm>
          <a:custGeom>
            <a:avLst/>
            <a:gdLst/>
            <a:ahLst/>
            <a:cxnLst/>
            <a:rect r="r" b="b" t="t" l="l"/>
            <a:pathLst>
              <a:path h="6136162" w="4019186">
                <a:moveTo>
                  <a:pt x="0" y="0"/>
                </a:moveTo>
                <a:lnTo>
                  <a:pt x="4019186" y="0"/>
                </a:lnTo>
                <a:lnTo>
                  <a:pt x="4019186" y="6136162"/>
                </a:lnTo>
                <a:lnTo>
                  <a:pt x="0" y="61361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0405">
            <a:off x="15845490" y="7257103"/>
            <a:ext cx="3507936" cy="4278879"/>
          </a:xfrm>
          <a:custGeom>
            <a:avLst/>
            <a:gdLst/>
            <a:ahLst/>
            <a:cxnLst/>
            <a:rect r="r" b="b" t="t" l="l"/>
            <a:pathLst>
              <a:path h="4278879" w="3507936">
                <a:moveTo>
                  <a:pt x="0" y="0"/>
                </a:moveTo>
                <a:lnTo>
                  <a:pt x="3507935" y="0"/>
                </a:lnTo>
                <a:lnTo>
                  <a:pt x="3507935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-295103">
            <a:off x="3883500" y="1992789"/>
            <a:ext cx="10206465" cy="614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44"/>
              </a:lnSpc>
            </a:pPr>
            <a:r>
              <a:rPr lang="en-US" sz="12187">
                <a:solidFill>
                  <a:srgbClr val="605048"/>
                </a:solidFill>
                <a:latin typeface="Carelia"/>
              </a:rPr>
              <a:t>Interactive Data Visualization Project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6273966">
            <a:off x="15633257" y="879567"/>
            <a:ext cx="5117166" cy="1272895"/>
          </a:xfrm>
          <a:custGeom>
            <a:avLst/>
            <a:gdLst/>
            <a:ahLst/>
            <a:cxnLst/>
            <a:rect r="r" b="b" t="t" l="l"/>
            <a:pathLst>
              <a:path h="1272895" w="5117166">
                <a:moveTo>
                  <a:pt x="0" y="0"/>
                </a:moveTo>
                <a:lnTo>
                  <a:pt x="5117166" y="0"/>
                </a:lnTo>
                <a:lnTo>
                  <a:pt x="5117166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27259">
            <a:off x="8362120" y="1519537"/>
            <a:ext cx="891928" cy="908972"/>
          </a:xfrm>
          <a:custGeom>
            <a:avLst/>
            <a:gdLst/>
            <a:ahLst/>
            <a:cxnLst/>
            <a:rect r="r" b="b" t="t" l="l"/>
            <a:pathLst>
              <a:path h="908972" w="891928">
                <a:moveTo>
                  <a:pt x="0" y="0"/>
                </a:moveTo>
                <a:lnTo>
                  <a:pt x="891929" y="0"/>
                </a:lnTo>
                <a:lnTo>
                  <a:pt x="891929" y="908971"/>
                </a:lnTo>
                <a:lnTo>
                  <a:pt x="0" y="9089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8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902396"/>
            <a:ext cx="7190461" cy="5692448"/>
          </a:xfrm>
          <a:custGeom>
            <a:avLst/>
            <a:gdLst/>
            <a:ahLst/>
            <a:cxnLst/>
            <a:rect r="r" b="b" t="t" l="l"/>
            <a:pathLst>
              <a:path h="5692448" w="7190461">
                <a:moveTo>
                  <a:pt x="0" y="0"/>
                </a:moveTo>
                <a:lnTo>
                  <a:pt x="7190461" y="0"/>
                </a:lnTo>
                <a:lnTo>
                  <a:pt x="7190461" y="5692448"/>
                </a:lnTo>
                <a:lnTo>
                  <a:pt x="0" y="5692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11296" y="5137560"/>
            <a:ext cx="7743519" cy="5149440"/>
          </a:xfrm>
          <a:custGeom>
            <a:avLst/>
            <a:gdLst/>
            <a:ahLst/>
            <a:cxnLst/>
            <a:rect r="r" b="b" t="t" l="l"/>
            <a:pathLst>
              <a:path h="5149440" w="7743519">
                <a:moveTo>
                  <a:pt x="0" y="0"/>
                </a:moveTo>
                <a:lnTo>
                  <a:pt x="7743519" y="0"/>
                </a:lnTo>
                <a:lnTo>
                  <a:pt x="7743519" y="5149440"/>
                </a:lnTo>
                <a:lnTo>
                  <a:pt x="0" y="51494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93743" y="1591761"/>
            <a:ext cx="7522143" cy="5014762"/>
          </a:xfrm>
          <a:custGeom>
            <a:avLst/>
            <a:gdLst/>
            <a:ahLst/>
            <a:cxnLst/>
            <a:rect r="r" b="b" t="t" l="l"/>
            <a:pathLst>
              <a:path h="5014762" w="7522143">
                <a:moveTo>
                  <a:pt x="0" y="0"/>
                </a:moveTo>
                <a:lnTo>
                  <a:pt x="7522143" y="0"/>
                </a:lnTo>
                <a:lnTo>
                  <a:pt x="7522143" y="5014762"/>
                </a:lnTo>
                <a:lnTo>
                  <a:pt x="0" y="5014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364029" y="-180975"/>
            <a:ext cx="17750650" cy="336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30"/>
              </a:lnSpc>
              <a:spcBef>
                <a:spcPct val="0"/>
              </a:spcBef>
            </a:pPr>
            <a:r>
              <a:rPr lang="en-US" sz="9664">
                <a:solidFill>
                  <a:srgbClr val="000000"/>
                </a:solidFill>
                <a:latin typeface="Playfair Display Black"/>
              </a:rPr>
              <a:t>Recipients of Canadian Foreign Aid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8D8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885825"/>
            <a:ext cx="18288000" cy="8987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04"/>
              </a:lnSpc>
              <a:spcBef>
                <a:spcPct val="0"/>
              </a:spcBef>
            </a:pPr>
            <a:r>
              <a:rPr lang="en-US" sz="6789">
                <a:solidFill>
                  <a:srgbClr val="000000"/>
                </a:solidFill>
                <a:latin typeface="Bukhari Script"/>
              </a:rPr>
              <a:t>Data Sources:</a:t>
            </a:r>
          </a:p>
          <a:p>
            <a:pPr algn="ctr">
              <a:lnSpc>
                <a:spcPts val="5304"/>
              </a:lnSpc>
              <a:spcBef>
                <a:spcPct val="0"/>
              </a:spcBef>
            </a:pPr>
          </a:p>
          <a:p>
            <a:pPr algn="ctr">
              <a:lnSpc>
                <a:spcPts val="7124"/>
              </a:lnSpc>
              <a:spcBef>
                <a:spcPct val="0"/>
              </a:spcBef>
            </a:pPr>
            <a:r>
              <a:rPr lang="en-US" sz="5089">
                <a:solidFill>
                  <a:srgbClr val="000000"/>
                </a:solidFill>
                <a:latin typeface="Carelia"/>
              </a:rPr>
              <a:t>Human Development Index</a:t>
            </a:r>
          </a:p>
          <a:p>
            <a:pPr algn="ctr">
              <a:lnSpc>
                <a:spcPts val="3624"/>
              </a:lnSpc>
              <a:spcBef>
                <a:spcPct val="0"/>
              </a:spcBef>
            </a:pPr>
            <a:r>
              <a:rPr lang="en-US" sz="2589">
                <a:solidFill>
                  <a:srgbClr val="000000"/>
                </a:solidFill>
                <a:latin typeface="Carelia"/>
              </a:rPr>
              <a:t>http://hdr.undp.org/en/data</a:t>
            </a:r>
          </a:p>
          <a:p>
            <a:pPr algn="ctr">
              <a:lnSpc>
                <a:spcPts val="3624"/>
              </a:lnSpc>
              <a:spcBef>
                <a:spcPct val="0"/>
              </a:spcBef>
            </a:pP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Carelia"/>
              </a:rPr>
              <a:t>Happiness Index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relia"/>
              </a:rPr>
              <a:t> http://worldhappiness.report/ed/2016/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Carelia"/>
              </a:rPr>
              <a:t>Democracy Index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relia"/>
              </a:rPr>
              <a:t> http://www.eiu.com/public/thankyou_download.aspx?activity=download&amp;campaignid=DemocracyIndex2016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Carelia"/>
              </a:rPr>
              <a:t>Foreign aid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relia"/>
              </a:rPr>
              <a:t> https://www.international.gc.ca/department-ministere/open_data-donnees_ouvertes/dev/statistical_report_country-rapport_statistique_pays.aspx?lang=eng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8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9120"/>
            <a:ext cx="16852939" cy="9868761"/>
          </a:xfrm>
          <a:custGeom>
            <a:avLst/>
            <a:gdLst/>
            <a:ahLst/>
            <a:cxnLst/>
            <a:rect r="r" b="b" t="t" l="l"/>
            <a:pathLst>
              <a:path h="9868761" w="16852939">
                <a:moveTo>
                  <a:pt x="0" y="0"/>
                </a:moveTo>
                <a:lnTo>
                  <a:pt x="16852939" y="0"/>
                </a:lnTo>
                <a:lnTo>
                  <a:pt x="16852939" y="9868760"/>
                </a:lnTo>
                <a:lnTo>
                  <a:pt x="0" y="98687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" t="0" r="-129" b="-3989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D8C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974" y="0"/>
            <a:ext cx="10674615" cy="10406020"/>
          </a:xfrm>
          <a:custGeom>
            <a:avLst/>
            <a:gdLst/>
            <a:ahLst/>
            <a:cxnLst/>
            <a:rect r="r" b="b" t="t" l="l"/>
            <a:pathLst>
              <a:path h="10406020" w="10674615">
                <a:moveTo>
                  <a:pt x="0" y="0"/>
                </a:moveTo>
                <a:lnTo>
                  <a:pt x="10674615" y="0"/>
                </a:lnTo>
                <a:lnTo>
                  <a:pt x="10674615" y="10406020"/>
                </a:lnTo>
                <a:lnTo>
                  <a:pt x="0" y="10406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305" r="0" b="-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42589" y="281874"/>
            <a:ext cx="7245411" cy="963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2"/>
              </a:lnSpc>
            </a:pPr>
            <a:r>
              <a:rPr lang="en-US" sz="4194">
                <a:solidFill>
                  <a:srgbClr val="000000"/>
                </a:solidFill>
                <a:latin typeface="Carelia"/>
              </a:rPr>
              <a:t>Canada’s international assistance by country: </a:t>
            </a:r>
          </a:p>
          <a:p>
            <a:pPr algn="ctr">
              <a:lnSpc>
                <a:spcPts val="5872"/>
              </a:lnSpc>
            </a:pPr>
          </a:p>
          <a:p>
            <a:pPr algn="ctr">
              <a:lnSpc>
                <a:spcPts val="5872"/>
              </a:lnSpc>
            </a:pPr>
            <a:r>
              <a:rPr lang="en-US" sz="4194">
                <a:solidFill>
                  <a:srgbClr val="000000"/>
                </a:solidFill>
                <a:latin typeface="Carelia"/>
              </a:rPr>
              <a:t>Canada’s international assistance comprises bilateral assistance where Canada earmarks or controls the funds by specifying the recipient and/or other aspects of the initiative, and imputed multilateral assistance </a:t>
            </a:r>
          </a:p>
          <a:p>
            <a:pPr algn="ctr">
              <a:lnSpc>
                <a:spcPts val="58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DAFl5gRJkDE</dc:identifier>
  <dcterms:modified xsi:type="dcterms:W3CDTF">2011-08-01T06:04:30Z</dcterms:modified>
  <cp:revision>1</cp:revision>
  <dc:title>Beige Scrapbook Art and History Museum Presentation</dc:title>
</cp:coreProperties>
</file>